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omments/modernComment_152_AD7870C7.xml" ContentType="application/vnd.ms-powerpoint.comments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omments/modernComment_154_A17141CD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8" r:id="rId5"/>
    <p:sldMasterId id="2147483679" r:id="rId6"/>
    <p:sldMasterId id="2147483717" r:id="rId7"/>
  </p:sldMasterIdLst>
  <p:notesMasterIdLst>
    <p:notesMasterId r:id="rId26"/>
  </p:notesMasterIdLst>
  <p:sldIdLst>
    <p:sldId id="342" r:id="rId8"/>
    <p:sldId id="336" r:id="rId9"/>
    <p:sldId id="341" r:id="rId10"/>
    <p:sldId id="289" r:id="rId11"/>
    <p:sldId id="306" r:id="rId12"/>
    <p:sldId id="337" r:id="rId13"/>
    <p:sldId id="338" r:id="rId14"/>
    <p:sldId id="339" r:id="rId15"/>
    <p:sldId id="308" r:id="rId16"/>
    <p:sldId id="309" r:id="rId17"/>
    <p:sldId id="312" r:id="rId18"/>
    <p:sldId id="310" r:id="rId19"/>
    <p:sldId id="318" r:id="rId20"/>
    <p:sldId id="320" r:id="rId21"/>
    <p:sldId id="317" r:id="rId22"/>
    <p:sldId id="319" r:id="rId23"/>
    <p:sldId id="340" r:id="rId24"/>
    <p:sldId id="292" r:id="rId25"/>
  </p:sldIdLst>
  <p:sldSz cx="14630400" cy="8229600"/>
  <p:notesSz cx="14630400" cy="8229600"/>
  <p:embeddedFontLst>
    <p:embeddedFont>
      <p:font typeface="Adelle Sans" panose="020B0604020202020204" charset="0"/>
      <p:regular r:id="rId27"/>
      <p:bold r:id="rId28"/>
      <p:italic r:id="rId29"/>
    </p:embeddedFont>
    <p:embeddedFont>
      <p:font typeface="Adelle Sans Semibold" panose="020B0604020202020204" charset="0"/>
      <p:regular r:id="rId30"/>
      <p:bold r:id="rId31"/>
    </p:embeddedFont>
    <p:embeddedFont>
      <p:font typeface="Adelle Sans Thin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52" userDrawn="1">
          <p15:clr>
            <a:srgbClr val="A4A3A4"/>
          </p15:clr>
        </p15:guide>
        <p15:guide id="3" pos="8832" userDrawn="1">
          <p15:clr>
            <a:srgbClr val="A4A3A4"/>
          </p15:clr>
        </p15:guide>
        <p15:guide id="4" orient="horz" pos="259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2E1281-C2D6-F4DE-1B9C-988DE7683B7A}" name="Bartku, Gwenn" initials="BG" userId="S::gwenn.bartku@realogy.com::1ca62b15-64ab-44ec-95f2-24808cb036c4" providerId="AD"/>
  <p188:author id="{C0155095-E28D-BD66-2404-2F732973F81C}" name="Calcagne, Jessica" initials="CJ" userId="S::Jessica.Calcagne@anywhere.re::a1b43260-5642-4e8c-af6d-16708f92aab3" providerId="AD"/>
  <p188:author id="{B71C32DE-371A-3430-4BD4-9FBEF454516F}" name="Laudati, Jessica" initials="" userId="S::Jessica.Laudati@anywhere.re::5f3b838d-6081-411c-b3e3-72c2ed75ff56" providerId="AD"/>
  <p188:author id="{DAFD48F9-35DA-FA6F-03D4-3F340F3C60C7}" name="Laudati, Jessica" initials="LJ" userId="S::jessica.laudati@anywhere.re::5f3b838d-6081-411c-b3e3-72c2ed75ff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30A"/>
    <a:srgbClr val="FFFFFF"/>
    <a:srgbClr val="161341"/>
    <a:srgbClr val="DCDCDC"/>
    <a:srgbClr val="BEBEBE"/>
    <a:srgbClr val="232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48" y="52"/>
      </p:cViewPr>
      <p:guideLst>
        <p:guide pos="1152"/>
        <p:guide pos="8832"/>
        <p:guide orient="horz"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dati, Jessica" userId="5f3b838d-6081-411c-b3e3-72c2ed75ff56" providerId="ADAL" clId="{8FFE4433-C77D-4D13-A46E-009F917192E2}"/>
    <pc:docChg chg="addSld delSld">
      <pc:chgData name="Laudati, Jessica" userId="5f3b838d-6081-411c-b3e3-72c2ed75ff56" providerId="ADAL" clId="{8FFE4433-C77D-4D13-A46E-009F917192E2}" dt="2024-02-06T17:27:57.881" v="1" actId="2696"/>
      <pc:docMkLst>
        <pc:docMk/>
      </pc:docMkLst>
      <pc:sldChg chg="del">
        <pc:chgData name="Laudati, Jessica" userId="5f3b838d-6081-411c-b3e3-72c2ed75ff56" providerId="ADAL" clId="{8FFE4433-C77D-4D13-A46E-009F917192E2}" dt="2024-02-06T17:27:57.881" v="1" actId="2696"/>
        <pc:sldMkLst>
          <pc:docMk/>
          <pc:sldMk cId="3184962793" sldId="305"/>
        </pc:sldMkLst>
      </pc:sldChg>
      <pc:sldChg chg="add">
        <pc:chgData name="Laudati, Jessica" userId="5f3b838d-6081-411c-b3e3-72c2ed75ff56" providerId="ADAL" clId="{8FFE4433-C77D-4D13-A46E-009F917192E2}" dt="2024-02-06T17:27:19.329" v="0" actId="2890"/>
        <pc:sldMkLst>
          <pc:docMk/>
          <pc:sldMk cId="3021033075" sldId="342"/>
        </pc:sldMkLst>
      </pc:sldChg>
    </pc:docChg>
  </pc:docChgLst>
</pc:chgInfo>
</file>

<file path=ppt/comments/modernComment_152_AD7870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35C4AF-416F-4CE4-9CBA-E04F3A54C188}" authorId="{C0155095-E28D-BD66-2404-2F732973F81C}" status="resolved" created="2024-02-02T18:25:02.874" startDate="2024-02-02T18:25:02.874" dueDate="2024-02-02T18:25:02.874" assignedTo="{B71C32DE-371A-3430-4BD4-9FBEF454516F}" complete="100000" title="@Laudati, Jessica insert screenshot of T&amp;C page that shows once they click the Terms and Conditions? Or is this too many slides? ">
    <pc:sldMkLst xmlns:pc="http://schemas.microsoft.com/office/powerpoint/2013/main/command">
      <pc:docMk/>
      <pc:sldMk cId="2910351559" sldId="338"/>
    </pc:sldMkLst>
    <p188:txBody>
      <a:bodyPr/>
      <a:lstStyle/>
      <a:p>
        <a:r>
          <a:rPr lang="en-US"/>
          <a:t>[@Laudati, Jessica]  insert screenshot of T&amp;C page that shows once they click the Terms and Conditions? 
Or is this too many slides?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2-02T18:25:02.874" id="{0264B6F7-4DE1-4CD8-B032-44E5791FA8C1}">
              <p228:atrbtn authorId="{C0155095-E28D-BD66-2404-2F732973F81C}"/>
              <p228:anchr>
                <p228:comment id="{1D35C4AF-416F-4CE4-9CBA-E04F3A54C188}"/>
              </p228:anchr>
              <p228:add/>
            </p228:event>
            <p228:event time="2024-02-02T18:25:02.874" id="{67C76DCB-D0E2-4FD6-B06A-7B1932AC6D2F}">
              <p228:atrbtn authorId="{C0155095-E28D-BD66-2404-2F732973F81C}"/>
              <p228:anchr>
                <p228:comment id="{1D35C4AF-416F-4CE4-9CBA-E04F3A54C188}"/>
              </p228:anchr>
              <p228:asgn authorId="{B71C32DE-371A-3430-4BD4-9FBEF454516F}"/>
            </p228:event>
            <p228:event time="2024-02-02T18:25:02.874" id="{5AC6E3DB-60FC-4D15-9D78-D906112CB945}">
              <p228:atrbtn authorId="{C0155095-E28D-BD66-2404-2F732973F81C}"/>
              <p228:anchr>
                <p228:comment id="{1D35C4AF-416F-4CE4-9CBA-E04F3A54C188}"/>
              </p228:anchr>
              <p228:title val="@Laudati, Jessica insert screenshot of T&amp;C page that shows once they click the Terms and Conditions? Or is this too many slides? "/>
            </p228:event>
            <p228:event time="2024-02-02T18:25:02.874" id="{8A7EC849-E2C3-4E21-94D8-8614795A5DA0}">
              <p228:atrbtn authorId="{C0155095-E28D-BD66-2404-2F732973F81C}"/>
              <p228:anchr>
                <p228:comment id="{1D35C4AF-416F-4CE4-9CBA-E04F3A54C188}"/>
              </p228:anchr>
              <p228:date stDt="2024-02-02T18:25:02.874" endDt="2024-02-02T18:25:02.874"/>
            </p228:event>
            <p228:event time="2024-02-02T18:39:05.364" id="{3DD2B9B4-C2AD-4FFE-9C09-ADBDA5B2B0C6}">
              <p228:atrbtn authorId="{C0155095-E28D-BD66-2404-2F732973F81C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  <p188:cm id="{072F126E-63B2-4877-B21E-A6BEA3CDD9E9}" authorId="{DAFD48F9-35DA-FA6F-03D4-3F340F3C60C7}" created="2024-02-02T19:04:31.026">
    <pc:sldMkLst xmlns:pc="http://schemas.microsoft.com/office/powerpoint/2013/main/command">
      <pc:docMk/>
      <pc:sldMk cId="2910351559" sldId="338"/>
    </pc:sldMkLst>
    <p188:txBody>
      <a:bodyPr/>
      <a:lstStyle/>
      <a:p>
        <a:r>
          <a:rPr lang="en-US"/>
          <a:t>This is what it would look like</a:t>
        </a:r>
      </a:p>
    </p188:txBody>
  </p188:cm>
</p188:cmLst>
</file>

<file path=ppt/comments/modernComment_154_A17141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149905-5480-4C1F-B1D4-3931FE0C5CBC}" authorId="{B71C32DE-371A-3430-4BD4-9FBEF454516F}" created="2024-02-06T13:59:11.183">
    <pc:sldMkLst xmlns:pc="http://schemas.microsoft.com/office/powerpoint/2013/main/command">
      <pc:docMk/>
      <pc:sldMk cId="2708554189" sldId="340"/>
    </pc:sldMkLst>
    <p188:txBody>
      <a:bodyPr/>
      <a:lstStyle/>
      <a:p>
        <a:r>
          <a:rPr lang="en-US"/>
          <a:t>[@Calcagne, Jessica]  Thoughts on adding it here? 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6T16:04:55.900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3336 114,'-77'1,"3"0,-131-14,84 1,-229 5,204 9,87-1,27 1,0-2,-39-5,53 2,0-2,-23-9,-21-5,1 5,-1 3,-97-5,-453 15,289 3,-232-2,544 0,0 0,0 1,0 0,0 1,0 0,1 1,-1 0,1 1,-1 0,1 0,1 1,-1 1,1-1,-11 9,20-14,-12 9,-1 1,1 0,-13 16,21-23,1 2,0-1,1 0,-1 1,1-1,-1 1,1 0,1-1,-1 1,1 0,0 0,0 0,0 0,1 7,0 0,1 1,0-1,2 1,-1-1,1 0,7 18,35 68,-35-78,-1-2,0 0,1 0,1-2,19 25,-23-35,-1 0,1 0,0 0,0-1,0 0,1 0,-1-1,1 0,0 0,1-1,-1 0,14 3,6-2,1-1,-1-1,1-2,46-4,9-1,995 3,-556 4,764-2,-1260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6T16:04:59.483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1,'1916'0,"-1869"3,0 2,0 2,83 25,6 0,-125-30,45 10,1-3,77 2,108-13,-212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6T16:05:06.934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4T15:17:59.25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 1,'0'1,"1"1,-1 0,1 0,-1-1,1 1,0-1,-1 1,1 0,0-1,0 1,0-1,0 1,0-1,1 0,-1 0,0 1,0-1,1 0,-1 0,4 1,35 17,-34-16,18 4,0 0,0-1,0-1,1-2,0 0,49-2,-54 0,0 1,1 1,-1 1,26 9,26 4,-46-12,0 1,0 1,0 1,-1 1,27 14,-16-6,1-2,0-2,1-2,0-1,1-1,64 4,245-7,-202-8,-14 3,159-3,-151-11,25-2,-131 14,-20-1,1 2,-1 0,0 0,0 1,0 1,17 4,-28-4,0-1,0 1,-1 0,1 0,0 0,-1 0,0 1,1-1,-1 1,0-1,0 1,-1 0,1 0,0 0,-1 0,0 0,0 0,0 0,0 0,0 1,0-1,-1 0,0 1,0 4,1-2,-1 1,0 0,0-1,-1 1,0-1,0 1,-1-1,1 1,-1-1,-1 0,-4 10,3-11,0-1,0 1,0-1,-1 0,0 0,1 0,-2 0,1-1,0 0,-1 0,1-1,-1 1,0-1,0 0,0-1,-9 2,-10 1,-1-2,-40 0,63-2,-796-6,-79 6,830 0,0 3,1 1,-1 2,1 3,0 1,-60 23,90-26,6-3,1 0,-1 0,0-1,-20 4,28-7,0 0,0 0,1 0,-1 0,0 0,0-1,1 1,-1-1,0 0,1 0,-1 0,1 0,-1 0,1 0,-1-1,1 1,0-1,0 1,-1-1,1 0,0 0,1 0,-1 0,-2-5,-7-13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4T15:18:03.59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568 129,'14'0,"17"-1,41 6,-60-3,-1 0,1 1,-1 1,1-1,-1 2,18 9,-19-9,17 10,-25-15,-1 1,0 0,0 0,0 0,1-1,-1 1,0 0,0 0,0 1,-1-1,1 0,0 0,0 0,-1 1,2 0,-3-1,1 0,0-1,0 1,-1-1,1 1,0-1,-1 1,1-1,-1 1,1-1,-1 1,1-1,-1 0,1 1,-1-1,1 0,-1 1,1-1,-1 0,0 0,1 0,-1 1,1-1,-1 0,0 0,1 0,-1 0,1 0,-1 0,0 0,-26 1,24-1,-162-2,-294-44,457 46,-26-5,1 2,0 1,-44 2,70 0,1 0,-1 0,1 0,-1 0,1 0,-1 0,1 0,-1 0,1 0,-1 1,1-1,-1 0,1 0,0 0,-1 0,1 1,-1-1,1 0,0 1,-1-1,1 0,0 1,-1-1,1 0,-1 1,8 7,23 6,-30-14,41 14,0-1,51 8,88 6,-56-18,158-8,-125-3,492 2,-605-1,0-3,1-1,78-21,125-53,-221 70,25-8,0 3,77-10,-126 24,-1 0,1 0,-1 0,1 0,-1 0,1 0,-1 1,0 0,1-1,-1 1,0 0,3 1,-5-2,1 0,-1 0,0 1,0-1,1 0,-1 0,0 0,0 0,0 1,1-1,-1 0,0 0,0 0,0 1,0-1,0 0,1 0,-1 1,0-1,0 0,0 0,0 1,0-1,0 0,0 0,0 1,0-1,0 0,0 0,0 1,0-1,0 0,0 0,0 1,0-1,-1 1,0 0,0 0,0 0,0 0,0 0,-1-1,1 1,0 0,0-1,0 1,-1-1,-1 1,-17 4,0 0,-1-2,-31 2,-68-3,83-3,-88 2,-165-4,134-15,88 8,39 5,0-2,0-1,1-2,-28-13,-36-12,53 24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7T17:18:45.86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1881 63,'-1'-1,"0"-1,0 1,1-1,-1 1,-1 0,2-1,-1 2,0-2,0 1,0 0,-1 0,1 0,0 1,0-2,-2 1,3 1,-2-1,1 0,-2 1,1-1,-39-13,35 12,-33-6,-1 2,-1 0,0 3,1 2,-62 5,0-1,-1262-3,1326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4T14:53:54.00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2079 1,'-2044'0,"2010"0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4T15:17:59.25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 1,'0'1,"1"1,-1 0,1 0,-1-1,1 1,0-1,-1 1,1 0,0-1,0 1,0-1,0 1,0-1,1 0,-1 0,0 1,0-1,1 0,-1 0,4 1,35 17,-34-16,18 4,0 0,0-1,0-1,1-2,0 0,49-2,-54 0,0 1,1 1,-1 1,26 9,26 4,-46-12,0 1,0 1,0 1,-1 1,27 14,-16-6,1-2,0-2,1-2,0-1,1-1,64 4,245-7,-202-8,-14 3,159-3,-151-11,25-2,-131 14,-20-1,1 2,-1 0,0 0,0 1,0 1,17 4,-28-4,0-1,0 1,-1 0,1 0,0 0,-1 0,0 1,1-1,-1 1,0-1,0 1,-1 0,1 0,0 0,-1 0,0 0,0 0,0 0,0 0,0 1,0-1,-1 0,0 1,0 4,1-2,-1 1,0 0,0-1,-1 1,0-1,0 1,-1-1,1 1,-1-1,-1 0,-4 10,3-11,0-1,0 1,0-1,-1 0,0 0,1 0,-2 0,1-1,0 0,-1 0,1-1,-1 1,0-1,0 0,0-1,-9 2,-10 1,-1-2,-40 0,63-2,-796-6,-79 6,830 0,0 3,1 1,-1 2,1 3,0 1,-60 23,90-26,6-3,1 0,-1 0,0-1,-20 4,28-7,0 0,0 0,1 0,-1 0,0 0,0-1,1 1,-1-1,0 0,1 0,-1 0,1 0,-1 0,1 0,-1-1,1 1,0-1,0 1,-1-1,1 0,0 0,1 0,-1 0,-2-5,-7-13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4T15:18:03.59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568 129,'14'0,"17"-1,41 6,-60-3,-1 0,1 1,-1 1,1-1,-1 2,18 9,-19-9,17 10,-25-15,-1 1,0 0,0 0,0 0,1-1,-1 1,0 0,0 0,0 1,-1-1,1 0,0 0,0 0,-1 1,2 0,-3-1,1 0,0-1,0 1,-1-1,1 1,0-1,-1 1,1-1,-1 1,1-1,-1 1,1-1,-1 0,1 1,-1-1,1 0,-1 1,1-1,-1 0,0 0,1 0,-1 1,1-1,-1 0,0 0,1 0,-1 0,1 0,-1 0,0 0,-26 1,24-1,-162-2,-294-44,457 46,-26-5,1 2,0 1,-44 2,70 0,1 0,-1 0,1 0,-1 0,1 0,-1 0,1 0,-1 0,1 0,-1 1,1-1,-1 0,1 0,0 0,-1 0,1 1,-1-1,1 0,0 1,-1-1,1 0,0 1,-1-1,1 0,-1 1,8 7,23 6,-30-14,41 14,0-1,51 8,88 6,-56-18,158-8,-125-3,492 2,-605-1,0-3,1-1,78-21,125-53,-221 70,25-8,0 3,77-10,-126 24,-1 0,1 0,-1 0,1 0,-1 0,1 0,-1 1,0 0,1-1,-1 1,0 0,3 1,-5-2,1 0,-1 0,0 1,0-1,1 0,-1 0,0 0,0 0,0 1,1-1,-1 0,0 0,0 0,0 1,0-1,0 0,1 0,-1 1,0-1,0 0,0 0,0 1,0-1,0 0,0 0,0 1,0-1,0 0,0 0,0 1,0-1,0 0,0 0,0 1,0-1,-1 1,0 0,0 0,0 0,0 0,0 0,-1-1,1 1,0 0,0-1,0 1,-1-1,-1 1,-17 4,0 0,-1-2,-31 2,-68-3,83-3,-88 2,-165-4,134-15,88 8,39 5,0-2,0-1,1-2,-28-13,-36-12,53 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818F-D90C-A94F-8667-378E94BD6A6F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90913-1946-DE4B-AF45-173F12A5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6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D4C63A41-4F0A-ED14-8752-89E67D6E179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0800" y="0"/>
            <a:ext cx="8229600" cy="8229600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C8436420-38F4-0715-85AA-18731432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3135"/>
            <a:ext cx="4937760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6000" b="1" i="0">
                <a:solidFill>
                  <a:srgbClr val="171445"/>
                </a:solidFill>
                <a:latin typeface="Adelle Sans Semibold" pitchFamily="2" charset="77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5CA03-27CE-A40A-3352-CE17C080B8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wall, room&#10;&#10;Description automatically generated">
            <a:extLst>
              <a:ext uri="{FF2B5EF4-FFF2-40B4-BE49-F238E27FC236}">
                <a16:creationId xmlns:a16="http://schemas.microsoft.com/office/drawing/2014/main" id="{38776EEA-2FB6-F77B-9F8F-D71821235E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442" r="472" b="913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788809B9-B512-2FAE-9927-E16E45C5FBC7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8CE69DF-7F51-23C4-37BD-9575C85E7BA2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E78E3E4-F17F-2133-75E3-BFF6B9C1E1A0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C79787-BD73-F53D-72FF-DFEC6EE74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02249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lit, dark&#10;&#10;Description automatically generated">
            <a:extLst>
              <a:ext uri="{FF2B5EF4-FFF2-40B4-BE49-F238E27FC236}">
                <a16:creationId xmlns:a16="http://schemas.microsoft.com/office/drawing/2014/main" id="{1B670CEB-6F73-BAD7-B60D-4E4800F2A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812" r="1412" b="1803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787D886E-CAED-76EF-BF04-AE8BB9287C2F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A42008BE-19F5-1C2A-AC94-CCC347FB1A39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50A253C8-A5F3-FD93-EC9F-8AE796753645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87B88B-EC14-4B96-039C-736EF310A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946124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night, dark&#10;&#10;Description automatically generated">
            <a:extLst>
              <a:ext uri="{FF2B5EF4-FFF2-40B4-BE49-F238E27FC236}">
                <a16:creationId xmlns:a16="http://schemas.microsoft.com/office/drawing/2014/main" id="{FCBCCF14-237D-8739-7059-733891FD2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88" r="609" b="911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4C666CC3-E393-35EF-C45B-62924B3AE255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43E77F4-95E1-3BE6-56CA-99E8795F929E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2195669C-ED75-C67E-D0A2-85DD15950D8A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17B2D1-6CD4-BFA6-352A-8439C9DA9B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665042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wall, room&#10;&#10;Description automatically generated">
            <a:extLst>
              <a:ext uri="{FF2B5EF4-FFF2-40B4-BE49-F238E27FC236}">
                <a16:creationId xmlns:a16="http://schemas.microsoft.com/office/drawing/2014/main" id="{38776EEA-2FB6-F77B-9F8F-D71821235E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442" r="472" b="913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788809B9-B512-2FAE-9927-E16E45C5FBC7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8CE69DF-7F51-23C4-37BD-9575C85E7BA2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E78E3E4-F17F-2133-75E3-BFF6B9C1E1A0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C79787-BD73-F53D-72FF-DFEC6EE74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45481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dark, night&#10;&#10;Description automatically generated">
            <a:extLst>
              <a:ext uri="{FF2B5EF4-FFF2-40B4-BE49-F238E27FC236}">
                <a16:creationId xmlns:a16="http://schemas.microsoft.com/office/drawing/2014/main" id="{A73CA2A9-E497-BB0F-936F-4DEC9D95D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918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335E5B8A-741D-B690-A0CE-4257F3A035DB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03543D9D-9381-F5E7-200E-156318E706FA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1E1E7729-00C7-1E40-51A7-16D68DA0B4FC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243CDC-66DA-24C8-0048-D7E93DCF2C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991089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ark, house, light, lit&#10;&#10;Description automatically generated">
            <a:extLst>
              <a:ext uri="{FF2B5EF4-FFF2-40B4-BE49-F238E27FC236}">
                <a16:creationId xmlns:a16="http://schemas.microsoft.com/office/drawing/2014/main" id="{D4F5700D-3D65-63A5-A306-D2957CA84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908" r="1022" b="950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0F08B2-5D49-0744-9102-A62EFE0411D3}"/>
              </a:ext>
            </a:extLst>
          </p:cNvPr>
          <p:cNvGrpSpPr/>
          <p:nvPr userDrawn="1"/>
        </p:nvGrpSpPr>
        <p:grpSpPr>
          <a:xfrm>
            <a:off x="13478256" y="7379208"/>
            <a:ext cx="692150" cy="854075"/>
            <a:chOff x="13481558" y="7375550"/>
            <a:chExt cx="692150" cy="8540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8E758DC-D9C2-10CC-3BD2-C8CB7268DB5B}"/>
                </a:ext>
              </a:extLst>
            </p:cNvPr>
            <p:cNvSpPr/>
            <p:nvPr userDrawn="1"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2F4E9DE1-D377-9FB1-363B-01A9837124EA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C8D99-F630-3C81-A742-60F6126BB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651721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3">
            <a:extLst>
              <a:ext uri="{FF2B5EF4-FFF2-40B4-BE49-F238E27FC236}">
                <a16:creationId xmlns:a16="http://schemas.microsoft.com/office/drawing/2014/main" id="{99289D9D-27A3-F9B4-4984-9347BDDD1832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26CD9E5-C284-E91B-0865-26C60A965CDA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25131D06-FF3B-36D8-CA22-85D451C10C85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9" name="object 12">
            <a:extLst>
              <a:ext uri="{FF2B5EF4-FFF2-40B4-BE49-F238E27FC236}">
                <a16:creationId xmlns:a16="http://schemas.microsoft.com/office/drawing/2014/main" id="{16B2F40E-FA0F-E7AC-7235-65BDB8E93A5E}"/>
              </a:ext>
            </a:extLst>
          </p:cNvPr>
          <p:cNvSpPr txBox="1"/>
          <p:nvPr userDrawn="1"/>
        </p:nvSpPr>
        <p:spPr>
          <a:xfrm>
            <a:off x="9553180" y="7772400"/>
            <a:ext cx="3753042" cy="13914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850" b="0" i="0">
                <a:solidFill>
                  <a:schemeClr val="bg1"/>
                </a:solidFill>
                <a:latin typeface="Adelle Sans" pitchFamily="2" charset="77"/>
                <a:cs typeface="Calibri"/>
              </a:rPr>
              <a:t>ANYWHERE PRESENTATION  |  Privileged &amp; Confidential   |  Month, 2022</a:t>
            </a:r>
          </a:p>
        </p:txBody>
      </p:sp>
      <p:pic>
        <p:nvPicPr>
          <p:cNvPr id="11" name="Picture 10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36FFEC80-F1CD-D8B7-5927-DC9342214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1239" r="1497" b="1795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0AA427-8C1B-5C0B-CF0A-5004D80D5A27}"/>
              </a:ext>
            </a:extLst>
          </p:cNvPr>
          <p:cNvGrpSpPr/>
          <p:nvPr userDrawn="1"/>
        </p:nvGrpSpPr>
        <p:grpSpPr>
          <a:xfrm>
            <a:off x="13478256" y="7379208"/>
            <a:ext cx="692150" cy="854075"/>
            <a:chOff x="13481558" y="7375550"/>
            <a:chExt cx="692150" cy="854075"/>
          </a:xfrm>
        </p:grpSpPr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626E8F17-329D-0831-30DA-ACEAED64EDCC}"/>
                </a:ext>
              </a:extLst>
            </p:cNvPr>
            <p:cNvSpPr/>
            <p:nvPr userDrawn="1"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57F8E06A-ACE6-89E9-5970-9342B7C5FA8B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9CA14F-83EE-1026-A4EF-DAA9C8CF48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9448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2">
            <a:extLst>
              <a:ext uri="{FF2B5EF4-FFF2-40B4-BE49-F238E27FC236}">
                <a16:creationId xmlns:a16="http://schemas.microsoft.com/office/drawing/2014/main" id="{C57D52F1-97F4-997D-F12C-666376A0980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0800" y="6"/>
            <a:ext cx="8229600" cy="8229593"/>
          </a:xfrm>
          <a:prstGeom prst="rect">
            <a:avLst/>
          </a:prstGeom>
        </p:spPr>
      </p:pic>
      <p:sp>
        <p:nvSpPr>
          <p:cNvPr id="24" name="Holder 2">
            <a:extLst>
              <a:ext uri="{FF2B5EF4-FFF2-40B4-BE49-F238E27FC236}">
                <a16:creationId xmlns:a16="http://schemas.microsoft.com/office/drawing/2014/main" id="{19287323-C440-C296-2CB1-6A2A857B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3135"/>
            <a:ext cx="4937760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6000" b="1" i="0">
                <a:solidFill>
                  <a:srgbClr val="171445"/>
                </a:solidFill>
                <a:latin typeface="Adelle Sans Semibold" pitchFamily="2" charset="77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E0B2-F62B-827B-615F-3ED809DF4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2">
            <a:extLst>
              <a:ext uri="{FF2B5EF4-FFF2-40B4-BE49-F238E27FC236}">
                <a16:creationId xmlns:a16="http://schemas.microsoft.com/office/drawing/2014/main" id="{925F990B-8E30-393A-7B0A-D0B8F60C9A4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0800" y="0"/>
            <a:ext cx="8229600" cy="8229600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C79253B8-CBF9-2372-36EC-42C7EA84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3135"/>
            <a:ext cx="4937760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6000" b="1" i="0">
                <a:solidFill>
                  <a:srgbClr val="171445"/>
                </a:solidFill>
                <a:latin typeface="Adelle Sans Semibold" pitchFamily="2" charset="77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C1A2C-6F0D-DD2B-577A-122828DB18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2">
            <a:extLst>
              <a:ext uri="{FF2B5EF4-FFF2-40B4-BE49-F238E27FC236}">
                <a16:creationId xmlns:a16="http://schemas.microsoft.com/office/drawing/2014/main" id="{C9575C7F-E1B6-F99D-58D0-F5EF6FAC6CC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  <p:sp>
        <p:nvSpPr>
          <p:cNvPr id="15" name="Holder 2">
            <a:extLst>
              <a:ext uri="{FF2B5EF4-FFF2-40B4-BE49-F238E27FC236}">
                <a16:creationId xmlns:a16="http://schemas.microsoft.com/office/drawing/2014/main" id="{A59137A7-B51F-91AA-C433-803435C9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3657600"/>
            <a:ext cx="4937760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6000" b="1" i="0">
                <a:solidFill>
                  <a:srgbClr val="171445"/>
                </a:solidFill>
                <a:latin typeface="Adelle Sans Semibold" pitchFamily="2" charset="77"/>
                <a:cs typeface="Calibri"/>
              </a:defRPr>
            </a:lvl1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757B75-909C-718D-5E8E-264C9A0F8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51404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8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2">
            <a:extLst>
              <a:ext uri="{FF2B5EF4-FFF2-40B4-BE49-F238E27FC236}">
                <a16:creationId xmlns:a16="http://schemas.microsoft.com/office/drawing/2014/main" id="{80A9B4C6-95E9-28DB-FE3C-D0111790023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  <p:sp>
        <p:nvSpPr>
          <p:cNvPr id="4" name="Holder 2">
            <a:extLst>
              <a:ext uri="{FF2B5EF4-FFF2-40B4-BE49-F238E27FC236}">
                <a16:creationId xmlns:a16="http://schemas.microsoft.com/office/drawing/2014/main" id="{90ECC374-8179-44A6-3333-7953A14D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3657600"/>
            <a:ext cx="4937760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6000" b="1" i="0">
                <a:solidFill>
                  <a:srgbClr val="171445"/>
                </a:solidFill>
                <a:latin typeface="Adelle Sans Semibold" pitchFamily="2" charset="77"/>
                <a:cs typeface="Calibri"/>
              </a:defRPr>
            </a:lvl1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ECAE1-DB69-B207-5130-2DD52B823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58532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2">
            <a:extLst>
              <a:ext uri="{FF2B5EF4-FFF2-40B4-BE49-F238E27FC236}">
                <a16:creationId xmlns:a16="http://schemas.microsoft.com/office/drawing/2014/main" id="{9813A0AE-8149-EF86-418F-18173ED22B2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8229598" cy="8229600"/>
          </a:xfrm>
          <a:prstGeom prst="rect">
            <a:avLst/>
          </a:prstGeom>
        </p:spPr>
      </p:pic>
      <p:sp>
        <p:nvSpPr>
          <p:cNvPr id="4" name="Holder 2">
            <a:extLst>
              <a:ext uri="{FF2B5EF4-FFF2-40B4-BE49-F238E27FC236}">
                <a16:creationId xmlns:a16="http://schemas.microsoft.com/office/drawing/2014/main" id="{6F3A4E20-F341-50A7-2B41-8EC9F330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3657600"/>
            <a:ext cx="4937760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6000" b="1" i="0">
                <a:solidFill>
                  <a:srgbClr val="171445"/>
                </a:solidFill>
                <a:latin typeface="Adelle Sans Semibold" pitchFamily="2" charset="77"/>
                <a:cs typeface="Calibri"/>
              </a:defRPr>
            </a:lvl1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BE41A4-AD1E-3F0F-6ECE-D377F83F78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08793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9">
            <a:extLst>
              <a:ext uri="{FF2B5EF4-FFF2-40B4-BE49-F238E27FC236}">
                <a16:creationId xmlns:a16="http://schemas.microsoft.com/office/drawing/2014/main" id="{3B30324B-3D22-23D7-7AC0-CA43EA1C311B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B6E371C7-2335-BDEB-926B-16297B02CB3D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7844319-4990-853A-5F34-09A49E21BF63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DCA7E8-EB19-FD22-1C49-AAE49568F0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58796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bg>
      <p:bgPr>
        <a:solidFill>
          <a:srgbClr val="161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object 3">
            <a:extLst>
              <a:ext uri="{FF2B5EF4-FFF2-40B4-BE49-F238E27FC236}">
                <a16:creationId xmlns:a16="http://schemas.microsoft.com/office/drawing/2014/main" id="{D99C7AA2-A0D1-D946-AC8A-85679F805CD5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B77B672D-8BB8-BC16-70A5-C157E18FD283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0F112E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4D881431-EEC2-81B8-AF8C-6C8D62FD8006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670EA3-1307-CFDA-EC73-FEE1F3939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38160" y="7589520"/>
            <a:ext cx="4937125" cy="43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05723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bg>
      <p:bgPr>
        <a:gradFill>
          <a:gsLst>
            <a:gs pos="0">
              <a:srgbClr val="BEBEBE"/>
            </a:gs>
            <a:gs pos="50000">
              <a:srgbClr val="DCDCDC"/>
            </a:gs>
            <a:gs pos="100000">
              <a:srgbClr val="BEBEBE"/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4">
            <a:extLst>
              <a:ext uri="{FF2B5EF4-FFF2-40B4-BE49-F238E27FC236}">
                <a16:creationId xmlns:a16="http://schemas.microsoft.com/office/drawing/2014/main" id="{7AA41376-2613-CD87-68FF-C2BF2FF5FDE4}"/>
              </a:ext>
            </a:extLst>
          </p:cNvPr>
          <p:cNvGrpSpPr/>
          <p:nvPr userDrawn="1"/>
        </p:nvGrpSpPr>
        <p:grpSpPr>
          <a:xfrm>
            <a:off x="13481558" y="7375550"/>
            <a:ext cx="692150" cy="854075"/>
            <a:chOff x="13481558" y="7375550"/>
            <a:chExt cx="692150" cy="854075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C75C72AC-DD00-9943-6683-AA4EEB31744D}"/>
                </a:ext>
              </a:extLst>
            </p:cNvPr>
            <p:cNvSpPr/>
            <p:nvPr/>
          </p:nvSpPr>
          <p:spPr>
            <a:xfrm>
              <a:off x="13481558" y="7375550"/>
              <a:ext cx="692150" cy="854075"/>
            </a:xfrm>
            <a:custGeom>
              <a:avLst/>
              <a:gdLst/>
              <a:ahLst/>
              <a:cxnLst/>
              <a:rect l="l" t="t" r="r" b="b"/>
              <a:pathLst>
                <a:path w="692150" h="854075">
                  <a:moveTo>
                    <a:pt x="691705" y="0"/>
                  </a:moveTo>
                  <a:lnTo>
                    <a:pt x="0" y="0"/>
                  </a:lnTo>
                  <a:lnTo>
                    <a:pt x="0" y="854049"/>
                  </a:lnTo>
                  <a:lnTo>
                    <a:pt x="691705" y="854049"/>
                  </a:lnTo>
                  <a:lnTo>
                    <a:pt x="691705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478F9533-AF27-344F-70A4-413994B20061}"/>
                </a:ext>
              </a:extLst>
            </p:cNvPr>
            <p:cNvSpPr/>
            <p:nvPr/>
          </p:nvSpPr>
          <p:spPr>
            <a:xfrm>
              <a:off x="13659194" y="7513078"/>
              <a:ext cx="336550" cy="400685"/>
            </a:xfrm>
            <a:custGeom>
              <a:avLst/>
              <a:gdLst/>
              <a:ahLst/>
              <a:cxnLst/>
              <a:rect l="l" t="t" r="r" b="b"/>
              <a:pathLst>
                <a:path w="336550" h="400684">
                  <a:moveTo>
                    <a:pt x="253530" y="364604"/>
                  </a:moveTo>
                  <a:lnTo>
                    <a:pt x="82842" y="364604"/>
                  </a:lnTo>
                  <a:lnTo>
                    <a:pt x="82842" y="400672"/>
                  </a:lnTo>
                  <a:lnTo>
                    <a:pt x="253530" y="400672"/>
                  </a:lnTo>
                  <a:lnTo>
                    <a:pt x="253530" y="364604"/>
                  </a:lnTo>
                  <a:close/>
                </a:path>
                <a:path w="336550" h="400684">
                  <a:moveTo>
                    <a:pt x="336207" y="150202"/>
                  </a:moveTo>
                  <a:lnTo>
                    <a:pt x="211607" y="150202"/>
                  </a:lnTo>
                  <a:lnTo>
                    <a:pt x="299808" y="61925"/>
                  </a:lnTo>
                  <a:lnTo>
                    <a:pt x="274332" y="36423"/>
                  </a:lnTo>
                  <a:lnTo>
                    <a:pt x="186118" y="124701"/>
                  </a:lnTo>
                  <a:lnTo>
                    <a:pt x="186118" y="0"/>
                  </a:lnTo>
                  <a:lnTo>
                    <a:pt x="150088" y="0"/>
                  </a:lnTo>
                  <a:lnTo>
                    <a:pt x="150088" y="124701"/>
                  </a:lnTo>
                  <a:lnTo>
                    <a:pt x="61887" y="36423"/>
                  </a:lnTo>
                  <a:lnTo>
                    <a:pt x="36398" y="61925"/>
                  </a:lnTo>
                  <a:lnTo>
                    <a:pt x="124599" y="150202"/>
                  </a:lnTo>
                  <a:lnTo>
                    <a:pt x="0" y="150202"/>
                  </a:lnTo>
                  <a:lnTo>
                    <a:pt x="0" y="186270"/>
                  </a:lnTo>
                  <a:lnTo>
                    <a:pt x="124612" y="186270"/>
                  </a:lnTo>
                  <a:lnTo>
                    <a:pt x="36398" y="274561"/>
                  </a:lnTo>
                  <a:lnTo>
                    <a:pt x="61887" y="300062"/>
                  </a:lnTo>
                  <a:lnTo>
                    <a:pt x="168109" y="193738"/>
                  </a:lnTo>
                  <a:lnTo>
                    <a:pt x="274332" y="300062"/>
                  </a:lnTo>
                  <a:lnTo>
                    <a:pt x="299808" y="274561"/>
                  </a:lnTo>
                  <a:lnTo>
                    <a:pt x="211607" y="186270"/>
                  </a:lnTo>
                  <a:lnTo>
                    <a:pt x="336207" y="186270"/>
                  </a:lnTo>
                  <a:lnTo>
                    <a:pt x="336207" y="150202"/>
                  </a:lnTo>
                  <a:close/>
                </a:path>
              </a:pathLst>
            </a:custGeom>
            <a:solidFill>
              <a:srgbClr val="E95524"/>
            </a:solidFill>
          </p:spPr>
          <p:txBody>
            <a:bodyPr wrap="square" lIns="0" tIns="0" rIns="0" bIns="0" rtlCol="0"/>
            <a:lstStyle/>
            <a:p>
              <a:endParaRPr>
                <a:latin typeface="Adelle Sans" pitchFamily="2" charset="77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AF31CD-619B-2FD4-6BE5-A756FF717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161341"/>
                </a:solidFill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83861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CF154702-895D-DFF3-F614-016711E8F5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" y="457200"/>
            <a:ext cx="2468880" cy="59674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2FCE0B-D7DF-DD02-301E-442C0E2DF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7627938"/>
            <a:ext cx="4937125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 b="0" i="0">
                <a:solidFill>
                  <a:schemeClr val="tx1">
                    <a:tint val="75000"/>
                  </a:schemeClr>
                </a:solidFill>
                <a:latin typeface="Adelle Sans" pitchFamily="2" charset="77"/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>
        <a:defRPr b="0" i="0">
          <a:latin typeface="Adelle Sans" pitchFamily="2" charset="77"/>
          <a:ea typeface="+mj-ea"/>
          <a:cs typeface="+mj-cs"/>
        </a:defRPr>
      </a:lvl1pPr>
    </p:titleStyle>
    <p:bodyStyle>
      <a:lvl1pPr marL="0">
        <a:defRPr b="0" i="0">
          <a:latin typeface="Adelle Sans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18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DAF41C9-A982-8F6C-82D7-2B5AAA96C1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2880" y="457200"/>
            <a:ext cx="2468880" cy="59674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D57EFB-C2F9-58CF-90EC-2111E59B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635" y="7627938"/>
            <a:ext cx="4937125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0" i="0">
                <a:solidFill>
                  <a:srgbClr val="161341"/>
                </a:solidFill>
                <a:latin typeface="Adelle Sans" pitchFamily="2" charset="77"/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4185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hf sldNum="0" hdr="0" dt="0"/>
  <p:txStyles>
    <p:titleStyle>
      <a:lvl1pPr>
        <a:defRPr b="0" i="0">
          <a:latin typeface="Adelle Sans" pitchFamily="2" charset="77"/>
          <a:ea typeface="+mj-ea"/>
          <a:cs typeface="+mj-cs"/>
        </a:defRPr>
      </a:lvl1pPr>
    </p:titleStyle>
    <p:bodyStyle>
      <a:lvl1pPr marL="0">
        <a:defRPr b="0" i="0">
          <a:latin typeface="Adelle Sans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71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46FF04-318A-6A5B-3C42-ABC61B83D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38160" y="7589520"/>
            <a:ext cx="4937125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0" i="0">
                <a:solidFill>
                  <a:srgbClr val="161341"/>
                </a:solidFill>
                <a:latin typeface="Adelle Sans" pitchFamily="2" charset="77"/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95936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4" r:id="rId2"/>
    <p:sldLayoutId id="2147483685" r:id="rId3"/>
    <p:sldLayoutId id="2147483731" r:id="rId4"/>
  </p:sldLayoutIdLst>
  <p:hf sldNum="0" hdr="0" dt="0"/>
  <p:txStyles>
    <p:titleStyle>
      <a:lvl1pPr>
        <a:defRPr b="0" i="0">
          <a:latin typeface="Adelle Sans" pitchFamily="2" charset="77"/>
          <a:ea typeface="+mj-ea"/>
          <a:cs typeface="+mj-cs"/>
        </a:defRPr>
      </a:lvl1pPr>
    </p:titleStyle>
    <p:bodyStyle>
      <a:lvl1pPr marL="0">
        <a:defRPr b="0" i="0">
          <a:latin typeface="Adelle Sans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5032AB-8B8B-5577-A196-0FB089BA3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38160" y="7589520"/>
            <a:ext cx="4937125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0" i="0">
                <a:solidFill>
                  <a:srgbClr val="161341"/>
                </a:solidFill>
                <a:latin typeface="Adelle Sans" pitchFamily="2" charset="77"/>
              </a:defRPr>
            </a:lvl1pPr>
          </a:lstStyle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2584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hf sldNum="0" hdr="0" dt="0"/>
  <p:txStyles>
    <p:titleStyle>
      <a:lvl1pPr>
        <a:defRPr b="0" i="0">
          <a:latin typeface="Adelle Sans" pitchFamily="2" charset="77"/>
          <a:ea typeface="+mj-ea"/>
          <a:cs typeface="+mj-cs"/>
        </a:defRPr>
      </a:lvl1pPr>
    </p:titleStyle>
    <p:bodyStyle>
      <a:lvl1pPr marL="0">
        <a:defRPr b="0" i="0">
          <a:latin typeface="Adelle Sans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33.png"/><Relationship Id="rId2" Type="http://schemas.openxmlformats.org/officeDocument/2006/relationships/hyperlink" Target="mailto:agentrecruitment@anywhere.r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0.png"/><Relationship Id="rId5" Type="http://schemas.openxmlformats.org/officeDocument/2006/relationships/customXml" Target="../ink/ink7.xml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32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54_A17141CD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3.xml"/><Relationship Id="rId5" Type="http://schemas.openxmlformats.org/officeDocument/2006/relationships/image" Target="../media/image16.png"/><Relationship Id="rId4" Type="http://schemas.openxmlformats.org/officeDocument/2006/relationships/customXml" Target="../ink/ink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152_AD7870C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47440-DB29-3CFD-314A-0C952BAB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B5EFA7-CD9F-A029-2C26-DD9950E2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44813"/>
            <a:ext cx="5546725" cy="5539978"/>
          </a:xfrm>
          <a:prstGeom prst="rect">
            <a:avLst/>
          </a:prstGeom>
        </p:spPr>
        <p:txBody>
          <a:bodyPr/>
          <a:lstStyle/>
          <a:p>
            <a:r>
              <a:rPr lang="en-US" spc="300" dirty="0">
                <a:solidFill>
                  <a:srgbClr val="FFFF00"/>
                </a:solidFill>
                <a:latin typeface="Adelle Sans Semibold"/>
              </a:rPr>
              <a:t>C21</a:t>
            </a:r>
            <a:r>
              <a:rPr lang="en-US" spc="300" dirty="0">
                <a:latin typeface="Adelle Sans Semibold"/>
              </a:rPr>
              <a:t> 2024 Agent Recruitment Program DASH User Guide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F15A2-21C3-3237-0B1C-102A17F19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0" y="7615907"/>
            <a:ext cx="4937125" cy="438150"/>
          </a:xfrm>
        </p:spPr>
        <p:txBody>
          <a:bodyPr/>
          <a:lstStyle/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0210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C27553-2BE1-915F-27BC-B81BA805E3FD}"/>
              </a:ext>
            </a:extLst>
          </p:cNvPr>
          <p:cNvSpPr txBox="1"/>
          <p:nvPr/>
        </p:nvSpPr>
        <p:spPr>
          <a:xfrm>
            <a:off x="152400" y="1524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If there is more than one agent to enter, repeat the steps outlined on Slide 4 for each agent.</a:t>
            </a:r>
          </a:p>
          <a:p>
            <a:r>
              <a:rPr lang="en-US">
                <a:solidFill>
                  <a:schemeClr val="bg1"/>
                </a:solidFill>
              </a:rPr>
              <a:t>When the entry of agent is completed, click </a:t>
            </a:r>
            <a:r>
              <a:rPr lang="en-US" b="1">
                <a:solidFill>
                  <a:srgbClr val="00B0F0"/>
                </a:solidFill>
              </a:rPr>
              <a:t>SAVE ENTRY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98D6A-54F8-9AA1-B5B1-1C9E84B663F9}"/>
              </a:ext>
            </a:extLst>
          </p:cNvPr>
          <p:cNvSpPr txBox="1"/>
          <p:nvPr/>
        </p:nvSpPr>
        <p:spPr>
          <a:xfrm>
            <a:off x="695194" y="7230277"/>
            <a:ext cx="555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Agents that are added for this entry are displayed here.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16AD6-BF46-6BEB-AB0C-F06F62CC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15" y="1062515"/>
            <a:ext cx="13454016" cy="60441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0CA037-B831-D016-8327-F86EEFE41972}"/>
              </a:ext>
            </a:extLst>
          </p:cNvPr>
          <p:cNvCxnSpPr>
            <a:cxnSpLocks/>
          </p:cNvCxnSpPr>
          <p:nvPr/>
        </p:nvCxnSpPr>
        <p:spPr>
          <a:xfrm flipV="1">
            <a:off x="1157856" y="5727652"/>
            <a:ext cx="729669" cy="7680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E95003D-068D-8141-E931-5E7287590D95}"/>
              </a:ext>
            </a:extLst>
          </p:cNvPr>
          <p:cNvSpPr/>
          <p:nvPr/>
        </p:nvSpPr>
        <p:spPr>
          <a:xfrm>
            <a:off x="13230228" y="5889196"/>
            <a:ext cx="484632" cy="4450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2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A1E2E6-4A4B-2FB6-91DC-E9E69DAFEC93}"/>
              </a:ext>
            </a:extLst>
          </p:cNvPr>
          <p:cNvSpPr txBox="1"/>
          <p:nvPr/>
        </p:nvSpPr>
        <p:spPr>
          <a:xfrm>
            <a:off x="76200" y="109670"/>
            <a:ext cx="142494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For a record of the agents submitted,  click </a:t>
            </a:r>
            <a:r>
              <a:rPr lang="en-US" sz="1800" b="1">
                <a:solidFill>
                  <a:srgbClr val="00B0F0"/>
                </a:solidFill>
              </a:rPr>
              <a:t>Export to Excel or PDF</a:t>
            </a:r>
            <a:r>
              <a:rPr lang="en-US" sz="1800">
                <a:solidFill>
                  <a:schemeClr val="bg1"/>
                </a:solidFill>
              </a:rPr>
              <a:t>, then save for future reference.   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69C56-6A3B-7975-2E18-43968EC5F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87" y="750137"/>
            <a:ext cx="12114529" cy="5596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4540E-563B-59C4-9D3E-E7557BD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2" y="6617552"/>
            <a:ext cx="12587254" cy="1355374"/>
          </a:xfrm>
          <a:prstGeom prst="rect">
            <a:avLst/>
          </a:prstGeom>
        </p:spPr>
      </p:pic>
      <p:pic>
        <p:nvPicPr>
          <p:cNvPr id="9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0429270-5290-59EB-F29C-EE5081FBC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87" y="4889277"/>
            <a:ext cx="995892" cy="889000"/>
          </a:xfrm>
          <a:prstGeom prst="rect">
            <a:avLst/>
          </a:prstGeom>
        </p:spPr>
      </p:pic>
      <p:pic>
        <p:nvPicPr>
          <p:cNvPr id="10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9CF2E7E4-9278-1ADF-C9DE-CB60696C8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417" y="4114800"/>
            <a:ext cx="1529794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7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E96472-9E58-C796-86DA-CC9094D4F59B}"/>
              </a:ext>
            </a:extLst>
          </p:cNvPr>
          <p:cNvSpPr txBox="1"/>
          <p:nvPr/>
        </p:nvSpPr>
        <p:spPr>
          <a:xfrm>
            <a:off x="533400" y="228600"/>
            <a:ext cx="1436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To submit agents for review, click </a:t>
            </a: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</a:rPr>
              <a:t>SUBMIT BATCH</a:t>
            </a:r>
          </a:p>
          <a:p>
            <a:r>
              <a:rPr lang="en-US" i="1">
                <a:solidFill>
                  <a:schemeClr val="bg1"/>
                </a:solidFill>
              </a:rPr>
              <a:t>*Note: </a:t>
            </a:r>
            <a:r>
              <a:rPr lang="en-US" i="1">
                <a:solidFill>
                  <a:schemeClr val="tx2">
                    <a:lumMod val="60000"/>
                    <a:lumOff val="40000"/>
                  </a:schemeClr>
                </a:solidFill>
              </a:rPr>
              <a:t>Only Owners and Legal Notice Contact </a:t>
            </a:r>
            <a:r>
              <a:rPr lang="en-US" i="1">
                <a:solidFill>
                  <a:schemeClr val="bg1"/>
                </a:solidFill>
              </a:rPr>
              <a:t>can submit the batch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6EC77-D540-515F-F295-8DBC7A537106}"/>
              </a:ext>
            </a:extLst>
          </p:cNvPr>
          <p:cNvSpPr/>
          <p:nvPr/>
        </p:nvSpPr>
        <p:spPr>
          <a:xfrm>
            <a:off x="10744200" y="6995072"/>
            <a:ext cx="1143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C1D87-C9E0-0BD2-782F-FB450AEF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5" y="1193652"/>
            <a:ext cx="13665954" cy="6106220"/>
          </a:xfrm>
          <a:prstGeom prst="rect">
            <a:avLst/>
          </a:prstGeom>
        </p:spPr>
      </p:pic>
      <p:pic>
        <p:nvPicPr>
          <p:cNvPr id="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AB8F1867-1E84-E81D-C5CE-82A3809FC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189" y="6439000"/>
            <a:ext cx="1448831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C27553-2BE1-915F-27BC-B81BA805E3FD}"/>
              </a:ext>
            </a:extLst>
          </p:cNvPr>
          <p:cNvSpPr txBox="1"/>
          <p:nvPr/>
        </p:nvSpPr>
        <p:spPr>
          <a:xfrm>
            <a:off x="38100" y="131845"/>
            <a:ext cx="1455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>
                <a:solidFill>
                  <a:srgbClr val="00B0F0"/>
                </a:solidFill>
              </a:rPr>
              <a:t>AGENT RECRUITMENT SUBMISSION INSTRUCTIONS </a:t>
            </a:r>
            <a:r>
              <a:rPr lang="en-US">
                <a:solidFill>
                  <a:schemeClr val="bg1"/>
                </a:solidFill>
              </a:rPr>
              <a:t>will display.   </a:t>
            </a:r>
          </a:p>
          <a:p>
            <a:r>
              <a:rPr lang="en-US">
                <a:solidFill>
                  <a:schemeClr val="bg1"/>
                </a:solidFill>
              </a:rPr>
              <a:t>Please follow these instructions to complete the final step of submitting an agent. The agent detail documentation must be submitted via </a:t>
            </a:r>
            <a:r>
              <a:rPr lang="en-US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agentrecruitment@anywhere.re</a:t>
            </a:r>
            <a:r>
              <a:rPr lang="en-US">
                <a:solidFill>
                  <a:srgbClr val="00B0F0"/>
                </a:solidFill>
              </a:rPr>
              <a:t>. 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2FEE2C-CFD3-24D9-9901-1C95B468A652}"/>
                  </a:ext>
                </a:extLst>
              </p14:cNvPr>
              <p14:cNvContentPartPr/>
              <p14:nvPr/>
            </p14:nvContentPartPr>
            <p14:xfrm>
              <a:off x="12348222" y="7613410"/>
              <a:ext cx="677160" cy="22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2FEE2C-CFD3-24D9-9901-1C95B468A6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76222" y="7469410"/>
                <a:ext cx="8208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07BBF9-65CB-7599-8926-5FC3BF74718E}"/>
                  </a:ext>
                </a:extLst>
              </p14:cNvPr>
              <p14:cNvContentPartPr/>
              <p14:nvPr/>
            </p14:nvContentPartPr>
            <p14:xfrm>
              <a:off x="12525587" y="6369134"/>
              <a:ext cx="748656" cy="43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07BBF9-65CB-7599-8926-5FC3BF7471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35561" y="6153134"/>
                <a:ext cx="928348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EEFF790-A797-51F6-8DA3-BCED00E0C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43" y="1538665"/>
            <a:ext cx="13070339" cy="6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9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43ADA-EFD8-6322-4B16-5A9908BD4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0F5450-7A58-FFE1-721B-C2F91989E420}"/>
              </a:ext>
            </a:extLst>
          </p:cNvPr>
          <p:cNvSpPr txBox="1"/>
          <p:nvPr/>
        </p:nvSpPr>
        <p:spPr>
          <a:xfrm>
            <a:off x="2057400" y="2286000"/>
            <a:ext cx="93726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VIEWING THE POST AGENT SUBMISSION INSTRUCTIONS </a:t>
            </a:r>
            <a:endParaRPr lang="en-US" sz="4800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4EFF3-3B7B-9A28-7D79-66D61030903D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3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C27553-2BE1-915F-27BC-B81BA805E3FD}"/>
              </a:ext>
            </a:extLst>
          </p:cNvPr>
          <p:cNvSpPr txBox="1"/>
          <p:nvPr/>
        </p:nvSpPr>
        <p:spPr>
          <a:xfrm>
            <a:off x="0" y="208002"/>
            <a:ext cx="14325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To view the </a:t>
            </a:r>
            <a:r>
              <a:rPr lang="en-US" sz="1800" b="1">
                <a:solidFill>
                  <a:srgbClr val="00B0F0"/>
                </a:solidFill>
              </a:rPr>
              <a:t>POST SUBMISSION INSTRUCTIONS</a:t>
            </a:r>
            <a:r>
              <a:rPr lang="en-US" sz="1800">
                <a:solidFill>
                  <a:schemeClr val="bg1"/>
                </a:solidFill>
              </a:rPr>
              <a:t>,</a:t>
            </a:r>
            <a:r>
              <a:rPr lang="en-US" sz="1800">
                <a:solidFill>
                  <a:srgbClr val="00B0F0"/>
                </a:solidFill>
              </a:rPr>
              <a:t> 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Log into dash and select the </a:t>
            </a:r>
            <a:r>
              <a:rPr lang="en-US" b="1">
                <a:solidFill>
                  <a:srgbClr val="00B0F0"/>
                </a:solidFill>
                <a:cs typeface="Arial" panose="020B0604020202020204" pitchFamily="34" charset="0"/>
              </a:rPr>
              <a:t>AGENT RECRUITMENT 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tab. Click </a:t>
            </a:r>
            <a:r>
              <a:rPr lang="en-US" sz="1800" b="1">
                <a:solidFill>
                  <a:srgbClr val="00B0F0"/>
                </a:solidFill>
              </a:rPr>
              <a:t>POST SUBMISSION INSTRUCTIONS</a:t>
            </a:r>
            <a:r>
              <a:rPr lang="en-US" sz="1800" b="1">
                <a:solidFill>
                  <a:schemeClr val="bg1"/>
                </a:solidFill>
              </a:rPr>
              <a:t>.</a:t>
            </a:r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79583-E8D7-DC9B-30DB-44EC888E3118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E479A15-58F9-33C0-6DFF-DE03A621567D}"/>
                  </a:ext>
                </a:extLst>
              </p14:cNvPr>
              <p14:cNvContentPartPr/>
              <p14:nvPr/>
            </p14:nvContentPartPr>
            <p14:xfrm>
              <a:off x="2255306" y="2305550"/>
              <a:ext cx="888840" cy="203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E479A15-58F9-33C0-6DFF-DE03A62156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5306" y="2125231"/>
                <a:ext cx="1068480" cy="563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78224ED-16C8-2344-9B8E-054987F5DE78}"/>
                  </a:ext>
                </a:extLst>
              </p14:cNvPr>
              <p14:cNvContentPartPr/>
              <p14:nvPr/>
            </p14:nvContentPartPr>
            <p14:xfrm>
              <a:off x="2230466" y="2199710"/>
              <a:ext cx="866160" cy="9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78224ED-16C8-2344-9B8E-054987F5DE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0466" y="2019038"/>
                <a:ext cx="1045800" cy="457822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A618116-4181-038A-914A-514602AD3742}"/>
              </a:ext>
            </a:extLst>
          </p:cNvPr>
          <p:cNvSpPr/>
          <p:nvPr/>
        </p:nvSpPr>
        <p:spPr>
          <a:xfrm>
            <a:off x="1828800" y="2305550"/>
            <a:ext cx="1828800" cy="285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AAB3E-17B6-EA03-307C-35FE77ED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10" y="963095"/>
            <a:ext cx="13924179" cy="6303410"/>
          </a:xfrm>
          <a:prstGeom prst="rect">
            <a:avLst/>
          </a:prstGeom>
        </p:spPr>
      </p:pic>
      <p:pic>
        <p:nvPicPr>
          <p:cNvPr id="4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7589205-3781-CC4C-C033-829E55C00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860" y="2405312"/>
            <a:ext cx="1828800" cy="5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9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9B8F6-59ED-6291-6F66-BF2ABD655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5897AB-47C2-BA1C-10D1-8E58CCDA0F2B}"/>
              </a:ext>
            </a:extLst>
          </p:cNvPr>
          <p:cNvSpPr txBox="1"/>
          <p:nvPr/>
        </p:nvSpPr>
        <p:spPr>
          <a:xfrm>
            <a:off x="0" y="208002"/>
            <a:ext cx="14325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</a:t>
            </a:r>
            <a:r>
              <a:rPr lang="en-US" sz="1800" b="1">
                <a:solidFill>
                  <a:srgbClr val="00B0F0"/>
                </a:solidFill>
              </a:rPr>
              <a:t>POST SUBMISSION INSTRUCTIONS </a:t>
            </a:r>
            <a:r>
              <a:rPr lang="en-US" sz="1800" b="1">
                <a:solidFill>
                  <a:schemeClr val="bg1"/>
                </a:solidFill>
              </a:rPr>
              <a:t>wil</a:t>
            </a:r>
            <a:r>
              <a:rPr lang="en-US" b="1">
                <a:solidFill>
                  <a:schemeClr val="bg1"/>
                </a:solidFill>
              </a:rPr>
              <a:t>l display. </a:t>
            </a:r>
            <a:endParaRPr lang="en-US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53387-3766-9515-F970-682993C4A8AC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859F8-A585-0B65-4E67-A13C8058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92" y="1465955"/>
            <a:ext cx="8217408" cy="45979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1074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79C10A-2780-BDAB-902D-641802FF0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Growth Through Collaboration |  Privileged &amp; Confidential   November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39D5B-A55F-A86D-3E6F-A173CD71C79F}"/>
              </a:ext>
            </a:extLst>
          </p:cNvPr>
          <p:cNvSpPr txBox="1"/>
          <p:nvPr/>
        </p:nvSpPr>
        <p:spPr>
          <a:xfrm>
            <a:off x="1270852" y="2863516"/>
            <a:ext cx="1160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 additional information on the 2024 Agent Recruitment Program please refer to the 2024 FAQ located in the Help and How To Section within Dash </a:t>
            </a:r>
          </a:p>
        </p:txBody>
      </p:sp>
    </p:spTree>
    <p:extLst>
      <p:ext uri="{BB962C8B-B14F-4D97-AF65-F5344CB8AC3E}">
        <p14:creationId xmlns:p14="http://schemas.microsoft.com/office/powerpoint/2010/main" val="27085541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DCE683-D871-216E-868C-EA32A715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0FB20-02D7-5D0D-CE8E-DADEA1A7D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Growth Through Collaboration |  Privileged &amp; Confidential  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9488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175FBA6-EFE4-C62B-7B43-E8E9A76E6EB6}"/>
              </a:ext>
            </a:extLst>
          </p:cNvPr>
          <p:cNvSpPr txBox="1"/>
          <p:nvPr/>
        </p:nvSpPr>
        <p:spPr>
          <a:xfrm>
            <a:off x="3886200" y="304800"/>
            <a:ext cx="6858000" cy="76944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/>
            <a:r>
              <a:rPr lang="en-US" sz="5000" spc="215" dirty="0">
                <a:solidFill>
                  <a:srgbClr val="FFFFFF"/>
                </a:solidFill>
                <a:latin typeface="Adelle Sans Thin" pitchFamily="2" charset="77"/>
                <a:cs typeface="Calibri"/>
              </a:rPr>
              <a:t>TABLE OF CONTENTS</a:t>
            </a:r>
            <a:endParaRPr sz="5000" dirty="0">
              <a:latin typeface="Adelle Sans Thin" pitchFamily="2" charset="77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0FDF4-A89A-C3E9-FD47-AB2844580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Growth Through Collaboration |  Privileged &amp; Confidential  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3BE41-5021-1E16-FC52-AC3AC6F69A2D}"/>
              </a:ext>
            </a:extLst>
          </p:cNvPr>
          <p:cNvSpPr txBox="1"/>
          <p:nvPr/>
        </p:nvSpPr>
        <p:spPr>
          <a:xfrm>
            <a:off x="990600" y="1371600"/>
            <a:ext cx="1200806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PROGRAM TERMS AND CONDITIONS								3		Accepting Terms and Conditions							4</a:t>
            </a:r>
          </a:p>
          <a:p>
            <a:r>
              <a:rPr lang="en-US" dirty="0">
                <a:solidFill>
                  <a:schemeClr val="bg1"/>
                </a:solidFill>
              </a:rPr>
              <a:t>	Viewing Terms and Conditions 							6												</a:t>
            </a:r>
          </a:p>
          <a:p>
            <a:r>
              <a:rPr lang="en-US" dirty="0">
                <a:solidFill>
                  <a:schemeClr val="bg1"/>
                </a:solidFill>
              </a:rPr>
              <a:t>Entering and Submitting Agents via dash							8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Viewing the Post Agent Submission Instructions							14		</a:t>
            </a:r>
          </a:p>
        </p:txBody>
      </p:sp>
    </p:spTree>
    <p:extLst>
      <p:ext uri="{BB962C8B-B14F-4D97-AF65-F5344CB8AC3E}">
        <p14:creationId xmlns:p14="http://schemas.microsoft.com/office/powerpoint/2010/main" val="136254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86F6B-C2E4-FC8F-E738-60E1AEBAB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12437F-1EB8-901F-5F39-1C99D1BE4081}"/>
              </a:ext>
            </a:extLst>
          </p:cNvPr>
          <p:cNvSpPr txBox="1"/>
          <p:nvPr/>
        </p:nvSpPr>
        <p:spPr>
          <a:xfrm>
            <a:off x="2286000" y="2133600"/>
            <a:ext cx="93726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cs typeface="Calibri"/>
              </a:rPr>
              <a:t>ACCEPTING THE PROGRAM’S TERMS AND CONDITIONS</a:t>
            </a:r>
            <a:endParaRPr lang="en-US" sz="4800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5FA56-8C57-4F52-A254-0083E1269133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5C80821-94E0-E39F-CE11-51D9CC334030}"/>
                  </a:ext>
                </a:extLst>
              </p14:cNvPr>
              <p14:cNvContentPartPr/>
              <p14:nvPr/>
            </p14:nvContentPartPr>
            <p14:xfrm>
              <a:off x="9304466" y="1439750"/>
              <a:ext cx="124020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5C80821-94E0-E39F-CE11-51D9CC3340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14466" y="1259750"/>
                <a:ext cx="1419840" cy="5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6E9E3E3-2AA9-8D19-7F67-7838E514D522}"/>
                  </a:ext>
                </a:extLst>
              </p14:cNvPr>
              <p14:cNvContentPartPr/>
              <p14:nvPr/>
            </p14:nvContentPartPr>
            <p14:xfrm>
              <a:off x="11221106" y="2036630"/>
              <a:ext cx="1027440" cy="41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6E9E3E3-2AA9-8D19-7F67-7838E514D5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31106" y="1856630"/>
                <a:ext cx="120708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F68A0B5-C998-D1B3-8628-6259B47AF498}"/>
                  </a:ext>
                </a:extLst>
              </p14:cNvPr>
              <p14:cNvContentPartPr/>
              <p14:nvPr/>
            </p14:nvContentPartPr>
            <p14:xfrm>
              <a:off x="1450706" y="75503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F68A0B5-C998-D1B3-8628-6259B47AF4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0706" y="575030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C0C1191-4AC9-300E-507C-9186FB8EF676}"/>
              </a:ext>
            </a:extLst>
          </p:cNvPr>
          <p:cNvSpPr txBox="1"/>
          <p:nvPr/>
        </p:nvSpPr>
        <p:spPr>
          <a:xfrm>
            <a:off x="76200" y="112099"/>
            <a:ext cx="14554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Log into dash and select the </a:t>
            </a:r>
            <a:r>
              <a:rPr lang="en-US" b="1">
                <a:solidFill>
                  <a:srgbClr val="00B0F0"/>
                </a:solidFill>
                <a:cs typeface="Arial" panose="020B0604020202020204" pitchFamily="34" charset="0"/>
              </a:rPr>
              <a:t>AGENT RECRUITMENT 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tab. </a:t>
            </a:r>
          </a:p>
          <a:p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For the initial agent submission, the program’s Terms and Conditions must be accepted. To Accept the Terms and Conditions, click</a:t>
            </a:r>
            <a:r>
              <a:rPr lang="en-US" b="1" i="1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rgbClr val="00B0F0"/>
                </a:solidFill>
                <a:cs typeface="Arial" panose="020B0604020202020204" pitchFamily="34" charset="0"/>
              </a:rPr>
              <a:t>SUBMIT AGENT.</a:t>
            </a:r>
          </a:p>
          <a:p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* Note: The Franchise Owner(s) or Legal Notice Contact must accept the program’s Terms and Conditions.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0643AD-8B00-CBCD-D7E3-13E59C95638E}"/>
              </a:ext>
            </a:extLst>
          </p:cNvPr>
          <p:cNvSpPr/>
          <p:nvPr/>
        </p:nvSpPr>
        <p:spPr>
          <a:xfrm>
            <a:off x="740619" y="3352800"/>
            <a:ext cx="1752600" cy="38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45F85-F4BE-A45B-57B3-941D5FA23123}"/>
              </a:ext>
            </a:extLst>
          </p:cNvPr>
          <p:cNvSpPr/>
          <p:nvPr/>
        </p:nvSpPr>
        <p:spPr>
          <a:xfrm>
            <a:off x="2743200" y="2209800"/>
            <a:ext cx="1164021" cy="412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A799FCD-BA95-BFC4-78D2-CC70F6DC8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26" y="1619168"/>
            <a:ext cx="12931941" cy="5994936"/>
          </a:xfrm>
          <a:prstGeom prst="rect">
            <a:avLst/>
          </a:prstGeom>
        </p:spPr>
      </p:pic>
      <p:pic>
        <p:nvPicPr>
          <p:cNvPr id="3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6925810-8593-EF0A-7F70-DFF5D66FB3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706" y="3330336"/>
            <a:ext cx="1778000" cy="409300"/>
          </a:xfrm>
          <a:prstGeom prst="rect">
            <a:avLst/>
          </a:prstGeom>
        </p:spPr>
      </p:pic>
      <p:pic>
        <p:nvPicPr>
          <p:cNvPr id="4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22D87E1-322A-66C4-A995-72CE25189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3219" y="2622414"/>
            <a:ext cx="1439334" cy="3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C92E67-7FAA-F0C1-0B42-D7C973BC784F}"/>
              </a:ext>
            </a:extLst>
          </p:cNvPr>
          <p:cNvSpPr txBox="1"/>
          <p:nvPr/>
        </p:nvSpPr>
        <p:spPr>
          <a:xfrm>
            <a:off x="76200" y="63616"/>
            <a:ext cx="14478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To submit agents for the program, the Terms and Conditions must be accepted first. </a:t>
            </a:r>
            <a:r>
              <a:rPr lang="en-US" b="1">
                <a:solidFill>
                  <a:srgbClr val="00B0F0"/>
                </a:solidFill>
              </a:rPr>
              <a:t>Click Accept Terms. </a:t>
            </a:r>
          </a:p>
          <a:p>
            <a:r>
              <a:rPr lang="en-US">
                <a:solidFill>
                  <a:schemeClr val="bg1"/>
                </a:solidFill>
              </a:rPr>
              <a:t>If the Terms and Conditions are accepted, proceed to next slide for instructions to submit agents. </a:t>
            </a:r>
            <a:endParaRPr lang="en-US" b="1" i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5C5C9-3F8A-ED17-6E8A-17A766C0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99" y="1324271"/>
            <a:ext cx="12501655" cy="60574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8BF766-E9EB-9D97-32FC-3DA93E88F211}"/>
              </a:ext>
            </a:extLst>
          </p:cNvPr>
          <p:cNvSpPr/>
          <p:nvPr/>
        </p:nvSpPr>
        <p:spPr>
          <a:xfrm>
            <a:off x="3420786" y="6228485"/>
            <a:ext cx="38100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8B9F6B-BE58-4C2C-EB6F-F254311CE068}"/>
              </a:ext>
            </a:extLst>
          </p:cNvPr>
          <p:cNvSpPr/>
          <p:nvPr/>
        </p:nvSpPr>
        <p:spPr>
          <a:xfrm>
            <a:off x="8491682" y="6685685"/>
            <a:ext cx="1216456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291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C195-0291-0332-CDE6-B4FA9A9A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F4DE46-D122-03C4-23B7-840DD4685522}"/>
              </a:ext>
            </a:extLst>
          </p:cNvPr>
          <p:cNvSpPr txBox="1"/>
          <p:nvPr/>
        </p:nvSpPr>
        <p:spPr>
          <a:xfrm>
            <a:off x="0" y="208002"/>
            <a:ext cx="14325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To view the </a:t>
            </a:r>
            <a:r>
              <a:rPr lang="en-US" sz="1800" b="1">
                <a:solidFill>
                  <a:srgbClr val="00B0F0"/>
                </a:solidFill>
              </a:rPr>
              <a:t>Terms and Conditions</a:t>
            </a:r>
            <a:r>
              <a:rPr lang="en-US" sz="1800">
                <a:solidFill>
                  <a:schemeClr val="bg1"/>
                </a:solidFill>
              </a:rPr>
              <a:t>,</a:t>
            </a:r>
            <a:r>
              <a:rPr lang="en-US" sz="1800">
                <a:solidFill>
                  <a:srgbClr val="00B0F0"/>
                </a:solidFill>
              </a:rPr>
              <a:t> 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Log into dash and select the </a:t>
            </a:r>
            <a:r>
              <a:rPr lang="en-US" b="1">
                <a:solidFill>
                  <a:srgbClr val="00B0F0"/>
                </a:solidFill>
                <a:cs typeface="Arial" panose="020B0604020202020204" pitchFamily="34" charset="0"/>
              </a:rPr>
              <a:t>AGENT RECRUITMENT 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tab. Click </a:t>
            </a:r>
            <a:r>
              <a:rPr lang="en-US" sz="1800" b="1">
                <a:solidFill>
                  <a:srgbClr val="00B0F0"/>
                </a:solidFill>
              </a:rPr>
              <a:t>View Terms and Conditions</a:t>
            </a:r>
            <a:r>
              <a:rPr lang="en-US" sz="1800" b="1">
                <a:solidFill>
                  <a:schemeClr val="bg1"/>
                </a:solidFill>
              </a:rPr>
              <a:t>.</a:t>
            </a:r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1303F-6007-7035-F6DA-0FD84C63AA08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DA53C54-3240-F128-618B-26B7DB545096}"/>
                  </a:ext>
                </a:extLst>
              </p14:cNvPr>
              <p14:cNvContentPartPr/>
              <p14:nvPr/>
            </p14:nvContentPartPr>
            <p14:xfrm>
              <a:off x="2255306" y="2305550"/>
              <a:ext cx="888840" cy="203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DA53C54-3240-F128-618B-26B7DB5450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5306" y="2125231"/>
                <a:ext cx="1068480" cy="563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0843339-A8C3-A061-D05F-78B35AF94C3B}"/>
                  </a:ext>
                </a:extLst>
              </p14:cNvPr>
              <p14:cNvContentPartPr/>
              <p14:nvPr/>
            </p14:nvContentPartPr>
            <p14:xfrm>
              <a:off x="2230466" y="2199710"/>
              <a:ext cx="866160" cy="9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0843339-A8C3-A061-D05F-78B35AF94C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0466" y="2019038"/>
                <a:ext cx="1045800" cy="457822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5BD59-09EF-A8B4-9C89-D1D97C70FC1A}"/>
              </a:ext>
            </a:extLst>
          </p:cNvPr>
          <p:cNvSpPr/>
          <p:nvPr/>
        </p:nvSpPr>
        <p:spPr>
          <a:xfrm>
            <a:off x="1828800" y="2406166"/>
            <a:ext cx="1267826" cy="20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8486C-6CB3-A198-7E17-EBFB15591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171" y="1131332"/>
            <a:ext cx="13218895" cy="6631954"/>
          </a:xfrm>
          <a:prstGeom prst="rect">
            <a:avLst/>
          </a:prstGeom>
        </p:spPr>
      </p:pic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508BEC2-7D86-F2BE-053E-36734DE28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054" y="2062846"/>
            <a:ext cx="1683422" cy="34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2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0C4E-B406-1F40-0E73-76CAC1D07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98B695-4242-37A8-1D5E-E30C97B4D1F9}"/>
              </a:ext>
            </a:extLst>
          </p:cNvPr>
          <p:cNvSpPr txBox="1"/>
          <p:nvPr/>
        </p:nvSpPr>
        <p:spPr>
          <a:xfrm>
            <a:off x="0" y="208002"/>
            <a:ext cx="14325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</a:t>
            </a:r>
            <a:r>
              <a:rPr lang="en-US" sz="1800" b="1">
                <a:solidFill>
                  <a:srgbClr val="00B0F0"/>
                </a:solidFill>
              </a:rPr>
              <a:t>Terms and Conditions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will display. </a:t>
            </a:r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E8120-193C-683D-2FD4-E24890113D32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 descr="A document with text on it&#10;&#10;Description automatically generated">
            <a:extLst>
              <a:ext uri="{FF2B5EF4-FFF2-40B4-BE49-F238E27FC236}">
                <a16:creationId xmlns:a16="http://schemas.microsoft.com/office/drawing/2014/main" id="{3BAD3443-A5EB-3500-337A-8E9BF702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516" y="949743"/>
            <a:ext cx="10282990" cy="6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515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76632-3CED-E4A8-0110-E8FDC167B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8AAAD1-BC1D-9324-0DD4-3178F3B065E2}"/>
              </a:ext>
            </a:extLst>
          </p:cNvPr>
          <p:cNvSpPr txBox="1"/>
          <p:nvPr/>
        </p:nvSpPr>
        <p:spPr>
          <a:xfrm>
            <a:off x="2286000" y="2133600"/>
            <a:ext cx="93726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cs typeface="Calibri"/>
              </a:rPr>
              <a:t>ENTERING AND SUBMITTING AGENTS IN DASH</a:t>
            </a:r>
            <a:endParaRPr lang="en-US" sz="4800">
              <a:solidFill>
                <a:srgbClr val="00B0F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42C78-5503-6D64-3384-795D73CF4BE6}"/>
              </a:ext>
            </a:extLst>
          </p:cNvPr>
          <p:cNvSpPr txBox="1"/>
          <p:nvPr/>
        </p:nvSpPr>
        <p:spPr>
          <a:xfrm>
            <a:off x="43434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59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876B22-22EB-70B1-BF5E-FF6CBE60A8AC}"/>
              </a:ext>
            </a:extLst>
          </p:cNvPr>
          <p:cNvSpPr txBox="1"/>
          <p:nvPr/>
        </p:nvSpPr>
        <p:spPr>
          <a:xfrm>
            <a:off x="76200" y="126328"/>
            <a:ext cx="13613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All fields with a  </a:t>
            </a:r>
            <a:r>
              <a:rPr lang="en-US" b="1">
                <a:solidFill>
                  <a:srgbClr val="FF0000"/>
                </a:solidFill>
              </a:rPr>
              <a:t>*</a:t>
            </a:r>
            <a:r>
              <a:rPr lang="en-US">
                <a:solidFill>
                  <a:schemeClr val="bg1"/>
                </a:solidFill>
              </a:rPr>
              <a:t> must be completed.  </a:t>
            </a:r>
            <a:r>
              <a:rPr lang="en-US" b="1">
                <a:solidFill>
                  <a:schemeClr val="bg1"/>
                </a:solidFill>
              </a:rPr>
              <a:t>Multiple agents may be submitted, repeat the following for each agent.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For </a:t>
            </a:r>
            <a:r>
              <a:rPr lang="en-US" b="1">
                <a:solidFill>
                  <a:srgbClr val="00B0F0"/>
                </a:solidFill>
              </a:rPr>
              <a:t>Agent Information</a:t>
            </a:r>
            <a:r>
              <a:rPr lang="en-US">
                <a:solidFill>
                  <a:schemeClr val="bg1"/>
                </a:solidFill>
              </a:rPr>
              <a:t>, enter the Agent’s first and late name or Agent ID. This will auto populate the </a:t>
            </a:r>
            <a:r>
              <a:rPr lang="en-US" b="1">
                <a:solidFill>
                  <a:srgbClr val="00B0F0"/>
                </a:solidFill>
              </a:rPr>
              <a:t>Agent’s First Name</a:t>
            </a:r>
            <a:r>
              <a:rPr lang="en-US" b="1">
                <a:solidFill>
                  <a:schemeClr val="bg1"/>
                </a:solidFill>
              </a:rPr>
              <a:t>, </a:t>
            </a:r>
            <a:r>
              <a:rPr lang="en-US" b="1">
                <a:solidFill>
                  <a:srgbClr val="00B0F0"/>
                </a:solidFill>
              </a:rPr>
              <a:t>Last Name</a:t>
            </a:r>
            <a:r>
              <a:rPr lang="en-US" b="1">
                <a:solidFill>
                  <a:schemeClr val="bg1"/>
                </a:solidFill>
              </a:rPr>
              <a:t>, </a:t>
            </a:r>
            <a:r>
              <a:rPr lang="en-US" b="1">
                <a:solidFill>
                  <a:srgbClr val="00B0F0"/>
                </a:solidFill>
              </a:rPr>
              <a:t>Agent ID </a:t>
            </a:r>
            <a:r>
              <a:rPr lang="en-US">
                <a:solidFill>
                  <a:schemeClr val="bg1"/>
                </a:solidFill>
              </a:rPr>
              <a:t>and </a:t>
            </a:r>
            <a:r>
              <a:rPr lang="en-US" b="1">
                <a:solidFill>
                  <a:srgbClr val="00B0F0"/>
                </a:solidFill>
              </a:rPr>
              <a:t>Agent License Number</a:t>
            </a:r>
            <a:r>
              <a:rPr lang="en-US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For </a:t>
            </a:r>
            <a:r>
              <a:rPr lang="en-US" b="1">
                <a:solidFill>
                  <a:srgbClr val="00B0F0"/>
                </a:solidFill>
              </a:rPr>
              <a:t>Effective Date</a:t>
            </a:r>
            <a:r>
              <a:rPr lang="en-US">
                <a:solidFill>
                  <a:schemeClr val="bg1"/>
                </a:solidFill>
              </a:rPr>
              <a:t>, enter the date the agent started with your brokerage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For </a:t>
            </a:r>
            <a:r>
              <a:rPr lang="en-US" b="1">
                <a:solidFill>
                  <a:srgbClr val="00B0F0"/>
                </a:solidFill>
              </a:rPr>
              <a:t>Previous Brokerage Information</a:t>
            </a:r>
            <a:r>
              <a:rPr lang="en-US">
                <a:solidFill>
                  <a:schemeClr val="bg1"/>
                </a:solidFill>
              </a:rPr>
              <a:t>, enter the name of the brokerage the agent was previously associated with. Then enter the </a:t>
            </a:r>
            <a:r>
              <a:rPr lang="en-US" b="1">
                <a:solidFill>
                  <a:srgbClr val="00B0F0"/>
                </a:solidFill>
              </a:rPr>
              <a:t>Last Twelve Months Volume (‘LTM Volume’)</a:t>
            </a:r>
            <a:r>
              <a:rPr lang="en-US">
                <a:solidFill>
                  <a:schemeClr val="bg1"/>
                </a:solidFill>
              </a:rPr>
              <a:t>.  </a:t>
            </a:r>
            <a:r>
              <a:rPr lang="en-US" sz="1500" i="1">
                <a:solidFill>
                  <a:schemeClr val="bg1"/>
                </a:solidFill>
              </a:rPr>
              <a:t>* LTM Volume must be a minimum of  $2M</a:t>
            </a:r>
            <a:endParaRPr lang="en-US" sz="1500" b="1" i="1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B0F0"/>
                </a:solidFill>
              </a:rPr>
              <a:t>Additional Details- </a:t>
            </a:r>
            <a:r>
              <a:rPr lang="en-US">
                <a:solidFill>
                  <a:schemeClr val="bg1"/>
                </a:solidFill>
              </a:rPr>
              <a:t>Enter additional details as needed. </a:t>
            </a:r>
            <a:r>
              <a:rPr lang="en-US" i="1">
                <a:solidFill>
                  <a:schemeClr val="bg1"/>
                </a:solidFill>
              </a:rPr>
              <a:t>Please note if the agent is part of a team.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Click </a:t>
            </a:r>
            <a:r>
              <a:rPr lang="en-US" b="1">
                <a:solidFill>
                  <a:srgbClr val="00B0F0"/>
                </a:solidFill>
              </a:rPr>
              <a:t>ADD ENTRY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10D5B5-0720-F2BC-5F6B-11A99D08936A}"/>
              </a:ext>
            </a:extLst>
          </p:cNvPr>
          <p:cNvSpPr txBox="1"/>
          <p:nvPr/>
        </p:nvSpPr>
        <p:spPr>
          <a:xfrm>
            <a:off x="12408232" y="3408614"/>
            <a:ext cx="2145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Note: </a:t>
            </a: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Owner, Legal Notice Contact, Brokerage Admin, Office Manager, Company Data Entry Users </a:t>
            </a:r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 </a:t>
            </a:r>
            <a:r>
              <a:rPr lang="en-US" b="1">
                <a:solidFill>
                  <a:schemeClr val="bg1"/>
                </a:solidFill>
                <a:effectLst/>
              </a:rPr>
              <a:t>select/add agent/save agents at the company level.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378D1-5396-FA96-7F3C-EAC99DBA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14" y="2585961"/>
            <a:ext cx="11897315" cy="52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951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os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v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752d1d5-d50f-49d0-854f-1bd5e1e04a97">
      <UserInfo>
        <DisplayName>Richter, Colleen</DisplayName>
        <AccountId>22</AccountId>
        <AccountType/>
      </UserInfo>
    </SharedWithUsers>
    <TaxCatchAll xmlns="4752d1d5-d50f-49d0-854f-1bd5e1e04a97" xsi:nil="true"/>
    <lcf76f155ced4ddcb4097134ff3c332f xmlns="587c18c4-81c3-4ea5-af93-38d33103d29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23FB6B668E0C4FA8332C3080ECD032" ma:contentTypeVersion="16" ma:contentTypeDescription="Create a new document." ma:contentTypeScope="" ma:versionID="ff81b0f86e6c4c583681b5a69d3d4d41">
  <xsd:schema xmlns:xsd="http://www.w3.org/2001/XMLSchema" xmlns:xs="http://www.w3.org/2001/XMLSchema" xmlns:p="http://schemas.microsoft.com/office/2006/metadata/properties" xmlns:ns2="587c18c4-81c3-4ea5-af93-38d33103d294" xmlns:ns3="4752d1d5-d50f-49d0-854f-1bd5e1e04a97" targetNamespace="http://schemas.microsoft.com/office/2006/metadata/properties" ma:root="true" ma:fieldsID="a9a088b0c417bdd31a25f994da3f2472" ns2:_="" ns3:_="">
    <xsd:import namespace="587c18c4-81c3-4ea5-af93-38d33103d294"/>
    <xsd:import namespace="4752d1d5-d50f-49d0-854f-1bd5e1e04a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c18c4-81c3-4ea5-af93-38d33103d2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2939aa7-6e80-4258-9093-695d3ea67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2d1d5-d50f-49d0-854f-1bd5e1e04a9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9d9e79b-cc63-4b08-aeef-e6fade35b588}" ma:internalName="TaxCatchAll" ma:showField="CatchAllData" ma:web="4752d1d5-d50f-49d0-854f-1bd5e1e04a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8C3B41-35EC-4A75-86DF-9767869F28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07BBFC-6E8B-4B0C-94E1-FCBCD57AF514}">
  <ds:schemaRefs>
    <ds:schemaRef ds:uri="077dd4ef-3768-4a61-8752-5405955062d0"/>
    <ds:schemaRef ds:uri="4752d1d5-d50f-49d0-854f-1bd5e1e04a97"/>
    <ds:schemaRef ds:uri="587c18c4-81c3-4ea5-af93-38d33103d294"/>
    <ds:schemaRef ds:uri="fd43a024-fae6-4d86-8788-7cb1542a4c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70EB0B-5C96-4A27-8032-FA43AC470D6C}">
  <ds:schemaRefs>
    <ds:schemaRef ds:uri="4752d1d5-d50f-49d0-854f-1bd5e1e04a97"/>
    <ds:schemaRef ds:uri="587c18c4-81c3-4ea5-af93-38d33103d2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8743320-645e-4840-8154-b4babd41162c}" enabled="0" method="" siteId="{28743320-645e-4840-8154-b4babd41162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611</Words>
  <Application>Microsoft Office PowerPoint</Application>
  <PresentationFormat>Custom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Adelle Sans Thin</vt:lpstr>
      <vt:lpstr>Adelle Sans Semibold</vt:lpstr>
      <vt:lpstr>Calibri</vt:lpstr>
      <vt:lpstr>Adelle Sans</vt:lpstr>
      <vt:lpstr>Title</vt:lpstr>
      <vt:lpstr>Closing</vt:lpstr>
      <vt:lpstr>Content</vt:lpstr>
      <vt:lpstr>Devider</vt:lpstr>
      <vt:lpstr>C21 2024 Agent Recruitment Program DASH User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Calcagne, Jessica</dc:creator>
  <cp:lastModifiedBy>Laudati, Jessica</cp:lastModifiedBy>
  <cp:revision>3</cp:revision>
  <dcterms:created xsi:type="dcterms:W3CDTF">2022-06-03T22:50:38Z</dcterms:created>
  <dcterms:modified xsi:type="dcterms:W3CDTF">2024-02-06T17:28:07Z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2022-06-03T00:00:00Z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2022-06-03T00:00:00Z</vt:filetime>
  </property>
  <property fmtid="{D5CDD505-2E9C-101B-9397-08002B2CF9AE}" pid="5" name="ContentTypeId">
    <vt:lpwstr>0x010100366FB292A5B19B4CB0A7C80D78258412</vt:lpwstr>
  </property>
  <property fmtid="{D5CDD505-2E9C-101B-9397-08002B2CF9AE}" pid="6" name="MediaServiceImageTags">
    <vt:lpwstr/>
  </property>
</Properties>
</file>